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59" r:id="rId3"/>
    <p:sldId id="305" r:id="rId4"/>
    <p:sldId id="270" r:id="rId5"/>
    <p:sldId id="296" r:id="rId6"/>
    <p:sldId id="307" r:id="rId7"/>
    <p:sldId id="308" r:id="rId8"/>
    <p:sldId id="309" r:id="rId9"/>
    <p:sldId id="310" r:id="rId10"/>
    <p:sldId id="306" r:id="rId11"/>
    <p:sldId id="298" r:id="rId12"/>
    <p:sldId id="300" r:id="rId13"/>
    <p:sldId id="302" r:id="rId14"/>
    <p:sldId id="299" r:id="rId15"/>
    <p:sldId id="263" r:id="rId16"/>
    <p:sldId id="304" r:id="rId17"/>
    <p:sldId id="301" r:id="rId18"/>
    <p:sldId id="303" r:id="rId19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1"/>
    </p:embeddedFont>
    <p:embeddedFont>
      <p:font typeface="Archivo" panose="020B0604020202020204" charset="0"/>
      <p:regular r:id="rId22"/>
      <p:bold r:id="rId23"/>
      <p:italic r:id="rId24"/>
      <p:boldItalic r:id="rId25"/>
    </p:embeddedFont>
    <p:embeddedFont>
      <p:font typeface="Bebas Neue" panose="020B0606020202050201" pitchFamily="34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  <p: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FFFFFF"/>
    <a:srgbClr val="71DAFF"/>
    <a:srgbClr val="B7ECFF"/>
    <a:srgbClr val="D1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83F9D8-2DE6-482D-8781-8A13BFB885E8}">
  <a:tblStyle styleId="{5183F9D8-2DE6-482D-8781-8A13BFB885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839134-9110-4C33-BC61-CFB2AE6E41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9" autoAdjust="0"/>
    <p:restoredTop sz="92503" autoAdjust="0"/>
  </p:normalViewPr>
  <p:slideViewPr>
    <p:cSldViewPr snapToGrid="0">
      <p:cViewPr>
        <p:scale>
          <a:sx n="60" d="100"/>
          <a:sy n="60" d="100"/>
        </p:scale>
        <p:origin x="132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97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77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9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56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3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5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3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80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28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1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59275" y="-2089400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 rot="10800000" flipH="1">
            <a:off x="-2074620" y="-11510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 rot="5400000" flipH="1">
            <a:off x="8424000" y="-1497826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5400000" flipH="1">
            <a:off x="7531723" y="47536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847422" y="1982997"/>
            <a:ext cx="847800" cy="8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5210405" y="497070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560801" y="1701340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-326199" y="807865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13225" y="740425"/>
            <a:ext cx="3112200" cy="10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713225" y="1773271"/>
            <a:ext cx="3112200" cy="26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321875" y="875550"/>
            <a:ext cx="3108900" cy="31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7"/>
          <p:cNvSpPr/>
          <p:nvPr/>
        </p:nvSpPr>
        <p:spPr>
          <a:xfrm>
            <a:off x="-557200" y="2039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7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8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rot="10800000" flipH="1">
              <a:off x="8906275" y="7903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10800000" flipH="1">
              <a:off x="-351775" y="3816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rot="10800000" flipH="1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10800000" flipH="1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1F3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63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7638881" y="-932473"/>
            <a:ext cx="2255670" cy="2041082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516147" y="2285043"/>
            <a:ext cx="4872473" cy="975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M. Hamza</a:t>
            </a:r>
            <a:endParaRPr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552147" y="3322332"/>
            <a:ext cx="444282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 panose="00000500000000000000" pitchFamily="2" charset="0"/>
                <a:cs typeface="Poppins" panose="00000500000000000000" pitchFamily="2" charset="0"/>
              </a:rPr>
              <a:t>Employee ID: 5622</a:t>
            </a:r>
            <a:endParaRPr sz="180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blue and pink hexagons in a circle&#10;&#10;Description automatically generated">
            <a:extLst>
              <a:ext uri="{FF2B5EF4-FFF2-40B4-BE49-F238E27FC236}">
                <a16:creationId xmlns:a16="http://schemas.microsoft.com/office/drawing/2014/main" id="{23A97C1C-AB09-E0EA-DA8C-E98A0F86F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15" b="18197"/>
          <a:stretch/>
        </p:blipFill>
        <p:spPr>
          <a:xfrm>
            <a:off x="408147" y="992487"/>
            <a:ext cx="1780653" cy="11661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0"/>
          <p:cNvSpPr txBox="1">
            <a:spLocks noGrp="1"/>
          </p:cNvSpPr>
          <p:nvPr>
            <p:ph type="title"/>
          </p:nvPr>
        </p:nvSpPr>
        <p:spPr>
          <a:xfrm>
            <a:off x="720000" y="1478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  <p:pic>
        <p:nvPicPr>
          <p:cNvPr id="2" name="App Demo Video">
            <a:hlinkClick r:id="" action="ppaction://media"/>
            <a:extLst>
              <a:ext uri="{FF2B5EF4-FFF2-40B4-BE49-F238E27FC236}">
                <a16:creationId xmlns:a16="http://schemas.microsoft.com/office/drawing/2014/main" id="{DE65F637-1547-1583-B08F-02F0B7D33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880" y="915145"/>
            <a:ext cx="7254240" cy="4080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389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0"/>
          <p:cNvSpPr txBox="1">
            <a:spLocks noGrp="1"/>
          </p:cNvSpPr>
          <p:nvPr>
            <p:ph type="title"/>
          </p:nvPr>
        </p:nvSpPr>
        <p:spPr>
          <a:xfrm>
            <a:off x="452927" y="724608"/>
            <a:ext cx="42385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Push Notifications</a:t>
            </a:r>
            <a:endParaRPr dirty="0"/>
          </a:p>
        </p:txBody>
      </p: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DC86B355-B36F-FC43-2618-FE5BAB925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01"/>
          <a:stretch/>
        </p:blipFill>
        <p:spPr>
          <a:xfrm>
            <a:off x="4334107" y="308064"/>
            <a:ext cx="4998861" cy="4864420"/>
          </a:xfrm>
          <a:prstGeom prst="rect">
            <a:avLst/>
          </a:prstGeom>
        </p:spPr>
      </p:pic>
      <p:sp>
        <p:nvSpPr>
          <p:cNvPr id="10" name="Google Shape;1327;p39">
            <a:extLst>
              <a:ext uri="{FF2B5EF4-FFF2-40B4-BE49-F238E27FC236}">
                <a16:creationId xmlns:a16="http://schemas.microsoft.com/office/drawing/2014/main" id="{A60B66C7-2B62-99D4-1D67-B82BCD4B6403}"/>
              </a:ext>
            </a:extLst>
          </p:cNvPr>
          <p:cNvSpPr txBox="1"/>
          <p:nvPr/>
        </p:nvSpPr>
        <p:spPr>
          <a:xfrm>
            <a:off x="204041" y="1952777"/>
            <a:ext cx="3327180" cy="67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Archivo"/>
                <a:sym typeface="Archivo"/>
              </a:rPr>
              <a:t>Get a random question from ReviseMate</a:t>
            </a:r>
            <a:endParaRPr sz="1800" b="1"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Archivo"/>
              <a:sym typeface="Archivo"/>
            </a:endParaRPr>
          </a:p>
        </p:txBody>
      </p:sp>
      <p:sp>
        <p:nvSpPr>
          <p:cNvPr id="11" name="Google Shape;1339;p39">
            <a:extLst>
              <a:ext uri="{FF2B5EF4-FFF2-40B4-BE49-F238E27FC236}">
                <a16:creationId xmlns:a16="http://schemas.microsoft.com/office/drawing/2014/main" id="{07E1841E-F9DE-EFFB-FBD3-5412E348F8E6}"/>
              </a:ext>
            </a:extLst>
          </p:cNvPr>
          <p:cNvSpPr txBox="1"/>
          <p:nvPr/>
        </p:nvSpPr>
        <p:spPr>
          <a:xfrm>
            <a:off x="884107" y="2541127"/>
            <a:ext cx="2647113" cy="63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Challenge yourself to answer it correctly</a:t>
            </a:r>
            <a:endParaRPr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Poppins" panose="00000500000000000000" pitchFamily="2" charset="0"/>
              <a:sym typeface="Archivo"/>
            </a:endParaRPr>
          </a:p>
        </p:txBody>
      </p:sp>
      <p:cxnSp>
        <p:nvCxnSpPr>
          <p:cNvPr id="12" name="Google Shape;1480;p39">
            <a:extLst>
              <a:ext uri="{FF2B5EF4-FFF2-40B4-BE49-F238E27FC236}">
                <a16:creationId xmlns:a16="http://schemas.microsoft.com/office/drawing/2014/main" id="{C8A1094F-AEE1-9BCF-35C4-8BA89C3AD96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31221" y="2291223"/>
            <a:ext cx="2453267" cy="92903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27;p39">
            <a:extLst>
              <a:ext uri="{FF2B5EF4-FFF2-40B4-BE49-F238E27FC236}">
                <a16:creationId xmlns:a16="http://schemas.microsoft.com/office/drawing/2014/main" id="{FE9A9A9A-3286-990B-70E8-F7031387B6D6}"/>
              </a:ext>
            </a:extLst>
          </p:cNvPr>
          <p:cNvSpPr txBox="1"/>
          <p:nvPr/>
        </p:nvSpPr>
        <p:spPr>
          <a:xfrm>
            <a:off x="729197" y="3935824"/>
            <a:ext cx="2802023" cy="67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Archivo"/>
                <a:sym typeface="Archivo"/>
              </a:rPr>
              <a:t>View the answer immediately</a:t>
            </a:r>
            <a:endParaRPr sz="1800" b="1"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Archivo"/>
              <a:sym typeface="Archivo"/>
            </a:endParaRPr>
          </a:p>
        </p:txBody>
      </p:sp>
      <p:sp>
        <p:nvSpPr>
          <p:cNvPr id="20" name="Google Shape;1339;p39">
            <a:extLst>
              <a:ext uri="{FF2B5EF4-FFF2-40B4-BE49-F238E27FC236}">
                <a16:creationId xmlns:a16="http://schemas.microsoft.com/office/drawing/2014/main" id="{9FED243F-5978-A9F1-68CC-943658D741B9}"/>
              </a:ext>
            </a:extLst>
          </p:cNvPr>
          <p:cNvSpPr txBox="1"/>
          <p:nvPr/>
        </p:nvSpPr>
        <p:spPr>
          <a:xfrm>
            <a:off x="1613210" y="4542674"/>
            <a:ext cx="1918010" cy="46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See if you got it right!</a:t>
            </a:r>
            <a:endParaRPr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Poppins" panose="00000500000000000000" pitchFamily="2" charset="0"/>
              <a:sym typeface="Archivo"/>
            </a:endParaRPr>
          </a:p>
        </p:txBody>
      </p:sp>
      <p:cxnSp>
        <p:nvCxnSpPr>
          <p:cNvPr id="23" name="Google Shape;1480;p39">
            <a:extLst>
              <a:ext uri="{FF2B5EF4-FFF2-40B4-BE49-F238E27FC236}">
                <a16:creationId xmlns:a16="http://schemas.microsoft.com/office/drawing/2014/main" id="{276C61D6-30F2-F9D1-6740-78039E11991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531220" y="3785935"/>
            <a:ext cx="2527609" cy="990525"/>
          </a:xfrm>
          <a:prstGeom prst="curvedConnector3">
            <a:avLst>
              <a:gd name="adj1" fmla="val 44706"/>
            </a:avLst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56035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 Analysis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690B10-DEA7-E738-32E0-472FADA88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3538822"/>
            <a:ext cx="7414260" cy="1383697"/>
          </a:xfrm>
        </p:spPr>
        <p:txBody>
          <a:bodyPr/>
          <a:lstStyle/>
          <a:p>
            <a:pPr marL="152400" indent="0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Huge Market 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to tap into </a:t>
            </a:r>
          </a:p>
          <a:p>
            <a:pPr marL="152400" indent="0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350+ Million Users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A52035-AC6F-3419-5D6B-22A588DEE787}"/>
              </a:ext>
            </a:extLst>
          </p:cNvPr>
          <p:cNvGrpSpPr/>
          <p:nvPr/>
        </p:nvGrpSpPr>
        <p:grpSpPr>
          <a:xfrm>
            <a:off x="952500" y="1443024"/>
            <a:ext cx="2318524" cy="1864004"/>
            <a:chOff x="952500" y="1443024"/>
            <a:chExt cx="2318524" cy="186400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FDA766A-931C-36CD-5329-4ED4C87E66BA}"/>
                </a:ext>
              </a:extLst>
            </p:cNvPr>
            <p:cNvSpPr/>
            <p:nvPr/>
          </p:nvSpPr>
          <p:spPr>
            <a:xfrm>
              <a:off x="952500" y="1443024"/>
              <a:ext cx="2318524" cy="18640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latin typeface="Montserrat" panose="00000500000000000000" pitchFamily="2" charset="0"/>
              </a:endParaRPr>
            </a:p>
          </p:txBody>
        </p:sp>
        <p:pic>
          <p:nvPicPr>
            <p:cNvPr id="1026" name="Picture 2" descr="New Evernote logo is more evolution than revolution | Creative Bloq">
              <a:extLst>
                <a:ext uri="{FF2B5EF4-FFF2-40B4-BE49-F238E27FC236}">
                  <a16:creationId xmlns:a16="http://schemas.microsoft.com/office/drawing/2014/main" id="{6CC58D6A-3779-8B38-1B2E-8CEBFEAB2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48" b="27229"/>
            <a:stretch/>
          </p:blipFill>
          <p:spPr bwMode="auto">
            <a:xfrm>
              <a:off x="1041709" y="1776953"/>
              <a:ext cx="2072745" cy="51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ECCEFF-DCC8-F8CB-83EE-4E9823B38F02}"/>
                </a:ext>
              </a:extLst>
            </p:cNvPr>
            <p:cNvSpPr txBox="1"/>
            <p:nvPr/>
          </p:nvSpPr>
          <p:spPr>
            <a:xfrm>
              <a:off x="1286690" y="2595152"/>
              <a:ext cx="1650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Montserrat" panose="00000500000000000000" pitchFamily="2" charset="0"/>
                  <a:cs typeface="Poppins" panose="00000500000000000000" pitchFamily="2" charset="0"/>
                </a:rPr>
                <a:t>225 Million</a:t>
              </a:r>
              <a:endParaRPr lang="en-PK" sz="1800" b="1" dirty="0">
                <a:latin typeface="Montserrat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2522CE-55B1-83CB-4F5D-3C5D1E669207}"/>
              </a:ext>
            </a:extLst>
          </p:cNvPr>
          <p:cNvGrpSpPr/>
          <p:nvPr/>
        </p:nvGrpSpPr>
        <p:grpSpPr>
          <a:xfrm>
            <a:off x="3412738" y="1443024"/>
            <a:ext cx="2318524" cy="1864004"/>
            <a:chOff x="3412738" y="1443024"/>
            <a:chExt cx="2318524" cy="186400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02E944-9152-1A89-AB8F-55615125DE4C}"/>
                </a:ext>
              </a:extLst>
            </p:cNvPr>
            <p:cNvSpPr/>
            <p:nvPr/>
          </p:nvSpPr>
          <p:spPr>
            <a:xfrm>
              <a:off x="3412738" y="1443024"/>
              <a:ext cx="2318524" cy="18640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latin typeface="Montserrat" panose="00000500000000000000" pitchFamily="2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AB44F8-D013-1518-7E1E-C6622911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599" y="1627798"/>
              <a:ext cx="1848213" cy="7472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2A2834-9E9D-98B9-95E9-EBA4C1740E16}"/>
                </a:ext>
              </a:extLst>
            </p:cNvPr>
            <p:cNvSpPr txBox="1"/>
            <p:nvPr/>
          </p:nvSpPr>
          <p:spPr>
            <a:xfrm>
              <a:off x="3756633" y="2595152"/>
              <a:ext cx="1650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Montserrat" panose="00000500000000000000" pitchFamily="2" charset="0"/>
                  <a:cs typeface="Poppins" panose="00000500000000000000" pitchFamily="2" charset="0"/>
                </a:rPr>
                <a:t>100 Million</a:t>
              </a:r>
              <a:endParaRPr lang="en-PK" sz="1800" b="1" dirty="0">
                <a:latin typeface="Montserrat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C607A7-86D5-D618-3075-5BD79D2246E8}"/>
              </a:ext>
            </a:extLst>
          </p:cNvPr>
          <p:cNvGrpSpPr/>
          <p:nvPr/>
        </p:nvGrpSpPr>
        <p:grpSpPr>
          <a:xfrm>
            <a:off x="5893847" y="1442977"/>
            <a:ext cx="2318524" cy="1864004"/>
            <a:chOff x="5893847" y="1442977"/>
            <a:chExt cx="2318524" cy="186400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1B8404C-6387-A065-4EF8-6E7D5A4B8AD1}"/>
                </a:ext>
              </a:extLst>
            </p:cNvPr>
            <p:cNvSpPr/>
            <p:nvPr/>
          </p:nvSpPr>
          <p:spPr>
            <a:xfrm>
              <a:off x="5893847" y="1442977"/>
              <a:ext cx="2318524" cy="18640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>
                <a:latin typeface="Montserrat" panose="00000500000000000000" pitchFamily="2" charset="0"/>
              </a:endParaRPr>
            </a:p>
          </p:txBody>
        </p:sp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C4B51B-4913-0477-C82D-FD37E40FD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919" b="23711"/>
            <a:stretch/>
          </p:blipFill>
          <p:spPr>
            <a:xfrm>
              <a:off x="5904487" y="1669589"/>
              <a:ext cx="2224148" cy="7472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963BF4-F4A3-F4C9-6267-C62CA3E058B3}"/>
                </a:ext>
              </a:extLst>
            </p:cNvPr>
            <p:cNvSpPr txBox="1"/>
            <p:nvPr/>
          </p:nvSpPr>
          <p:spPr>
            <a:xfrm>
              <a:off x="6228037" y="2595152"/>
              <a:ext cx="1650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Montserrat" panose="00000500000000000000" pitchFamily="2" charset="0"/>
                  <a:cs typeface="Poppins" panose="00000500000000000000" pitchFamily="2" charset="0"/>
                </a:rPr>
                <a:t>30 Million</a:t>
              </a:r>
              <a:endParaRPr lang="en-PK" sz="1800" b="1" dirty="0">
                <a:latin typeface="Montserrat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656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 Analysis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Google Shape;1321;p38">
            <a:extLst>
              <a:ext uri="{FF2B5EF4-FFF2-40B4-BE49-F238E27FC236}">
                <a16:creationId xmlns:a16="http://schemas.microsoft.com/office/drawing/2014/main" id="{02F60D69-F534-0032-C52A-41C653A4D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035008"/>
              </p:ext>
            </p:extLst>
          </p:nvPr>
        </p:nvGraphicFramePr>
        <p:xfrm>
          <a:off x="713225" y="1397830"/>
          <a:ext cx="7943094" cy="2922709"/>
        </p:xfrm>
        <a:graphic>
          <a:graphicData uri="http://schemas.openxmlformats.org/drawingml/2006/table">
            <a:tbl>
              <a:tblPr>
                <a:noFill/>
                <a:tableStyleId>{CC839134-9110-4C33-BC61-CFB2AE6E413F}</a:tableStyleId>
              </a:tblPr>
              <a:tblGrid>
                <a:gridCol w="218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3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89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 Based Questions</a:t>
                      </a: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Ease of Use for Non-techies</a:t>
                      </a: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Connects to popular Note Taking Platforms</a:t>
                      </a: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Push Notifications with Questions</a:t>
                      </a:r>
                      <a:endParaRPr sz="12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  <a:ea typeface="Archivo"/>
                          <a:cs typeface="Archivo"/>
                          <a:sym typeface="Archivo"/>
                        </a:rPr>
                        <a:t>Traditional Revision</a:t>
                      </a:r>
                      <a:endParaRPr sz="1400" b="1" dirty="0">
                        <a:solidFill>
                          <a:schemeClr val="accent1"/>
                        </a:solidFill>
                        <a:latin typeface="Montserrat" panose="00000500000000000000" pitchFamily="2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  <a:ea typeface="Archivo"/>
                          <a:cs typeface="Archivo"/>
                          <a:sym typeface="Archivo"/>
                        </a:rPr>
                        <a:t>Anki</a:t>
                      </a:r>
                      <a:endParaRPr sz="1400" b="1" dirty="0">
                        <a:solidFill>
                          <a:schemeClr val="accent1"/>
                        </a:solidFill>
                        <a:latin typeface="Montserrat" panose="00000500000000000000" pitchFamily="2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  <a:ea typeface="Archivo"/>
                          <a:cs typeface="Archivo"/>
                          <a:sym typeface="Archivo"/>
                        </a:rPr>
                        <a:t>Quizlet</a:t>
                      </a:r>
                      <a:endParaRPr sz="1400" b="1" dirty="0">
                        <a:solidFill>
                          <a:schemeClr val="accent1"/>
                        </a:solidFill>
                        <a:latin typeface="Montserrat" panose="00000500000000000000" pitchFamily="2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Montserrat" panose="00000500000000000000" pitchFamily="2" charset="0"/>
                          <a:ea typeface="Archivo"/>
                          <a:cs typeface="Archivo"/>
                          <a:sym typeface="Archivo"/>
                        </a:rPr>
                        <a:t>ReviseMate.ai</a:t>
                      </a:r>
                      <a:endParaRPr sz="1400" b="1" dirty="0">
                        <a:solidFill>
                          <a:schemeClr val="accent1"/>
                        </a:solidFill>
                        <a:latin typeface="Montserrat" panose="00000500000000000000" pitchFamily="2" charset="0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DED96912-4A8C-DE76-F4D9-91B299A8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5179" y="3814253"/>
            <a:ext cx="464821" cy="464821"/>
          </a:xfrm>
          <a:prstGeom prst="rect">
            <a:avLst/>
          </a:prstGeom>
        </p:spPr>
      </p:pic>
      <p:pic>
        <p:nvPicPr>
          <p:cNvPr id="10" name="Graphic 9" descr="Badge Tick with solid fill">
            <a:extLst>
              <a:ext uri="{FF2B5EF4-FFF2-40B4-BE49-F238E27FC236}">
                <a16:creationId xmlns:a16="http://schemas.microsoft.com/office/drawing/2014/main" id="{850F5B35-6F82-8152-CE66-70FF36559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8010" y="3814253"/>
            <a:ext cx="464821" cy="464821"/>
          </a:xfrm>
          <a:prstGeom prst="rect">
            <a:avLst/>
          </a:prstGeom>
        </p:spPr>
      </p:pic>
      <p:pic>
        <p:nvPicPr>
          <p:cNvPr id="11" name="Graphic 10" descr="Badge Tick with solid fill">
            <a:extLst>
              <a:ext uri="{FF2B5EF4-FFF2-40B4-BE49-F238E27FC236}">
                <a16:creationId xmlns:a16="http://schemas.microsoft.com/office/drawing/2014/main" id="{4169B296-2FEE-1274-4C52-0D0FDA11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0999" y="3814253"/>
            <a:ext cx="464821" cy="464821"/>
          </a:xfrm>
          <a:prstGeom prst="rect">
            <a:avLst/>
          </a:prstGeom>
        </p:spPr>
      </p:pic>
      <p:pic>
        <p:nvPicPr>
          <p:cNvPr id="12" name="Graphic 11" descr="Badge Tick with solid fill">
            <a:extLst>
              <a:ext uri="{FF2B5EF4-FFF2-40B4-BE49-F238E27FC236}">
                <a16:creationId xmlns:a16="http://schemas.microsoft.com/office/drawing/2014/main" id="{B2CCAA8A-BC0A-1A3B-56F6-461A200E2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7728" y="3814253"/>
            <a:ext cx="464821" cy="464821"/>
          </a:xfrm>
          <a:prstGeom prst="rect">
            <a:avLst/>
          </a:prstGeom>
        </p:spPr>
      </p:pic>
      <p:pic>
        <p:nvPicPr>
          <p:cNvPr id="13" name="Graphic 12" descr="Badge Tick with solid fill">
            <a:extLst>
              <a:ext uri="{FF2B5EF4-FFF2-40B4-BE49-F238E27FC236}">
                <a16:creationId xmlns:a16="http://schemas.microsoft.com/office/drawing/2014/main" id="{37D2ED36-1746-2DDE-864C-F045C5FC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8010" y="3273680"/>
            <a:ext cx="464821" cy="464821"/>
          </a:xfrm>
          <a:prstGeom prst="rect">
            <a:avLst/>
          </a:prstGeom>
        </p:spPr>
      </p:pic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FFE85465-EF25-D7E4-1D0C-DEA5F319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0390" y="2206564"/>
            <a:ext cx="464821" cy="46482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AF33BC48-B5D4-FF04-710E-99F3C95A2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2868" y="3273680"/>
            <a:ext cx="464821" cy="464821"/>
          </a:xfrm>
          <a:prstGeom prst="rect">
            <a:avLst/>
          </a:prstGeom>
        </p:spPr>
      </p:pic>
      <p:pic>
        <p:nvPicPr>
          <p:cNvPr id="17" name="Graphic 16" descr="Badge Cross with solid fill">
            <a:extLst>
              <a:ext uri="{FF2B5EF4-FFF2-40B4-BE49-F238E27FC236}">
                <a16:creationId xmlns:a16="http://schemas.microsoft.com/office/drawing/2014/main" id="{2B1C466E-DEBC-FF60-A7FE-9AD6E14F8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470" y="2206564"/>
            <a:ext cx="396240" cy="396240"/>
          </a:xfrm>
          <a:prstGeom prst="rect">
            <a:avLst/>
          </a:prstGeom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8B676BB8-9864-9CB5-10CE-5389F18CC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1850" y="2734999"/>
            <a:ext cx="396240" cy="396240"/>
          </a:xfrm>
          <a:prstGeom prst="rect">
            <a:avLst/>
          </a:prstGeom>
        </p:spPr>
      </p:pic>
      <p:pic>
        <p:nvPicPr>
          <p:cNvPr id="19" name="Graphic 18" descr="Badge Cross with solid fill">
            <a:extLst>
              <a:ext uri="{FF2B5EF4-FFF2-40B4-BE49-F238E27FC236}">
                <a16:creationId xmlns:a16="http://schemas.microsoft.com/office/drawing/2014/main" id="{5DEA7B86-3D68-2284-0E76-36D34EF16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1753" y="3273680"/>
            <a:ext cx="396240" cy="396240"/>
          </a:xfrm>
          <a:prstGeom prst="rect">
            <a:avLst/>
          </a:prstGeom>
        </p:spPr>
      </p:pic>
      <p:pic>
        <p:nvPicPr>
          <p:cNvPr id="20" name="Graphic 19" descr="Badge Cross with solid fill">
            <a:extLst>
              <a:ext uri="{FF2B5EF4-FFF2-40B4-BE49-F238E27FC236}">
                <a16:creationId xmlns:a16="http://schemas.microsoft.com/office/drawing/2014/main" id="{EC801C5E-C829-B87C-7122-2C40C9816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870" y="2734999"/>
            <a:ext cx="396240" cy="396240"/>
          </a:xfrm>
          <a:prstGeom prst="rect">
            <a:avLst/>
          </a:prstGeom>
        </p:spPr>
      </p:pic>
      <p:pic>
        <p:nvPicPr>
          <p:cNvPr id="21" name="Graphic 20" descr="Badge Cross with solid fill">
            <a:extLst>
              <a:ext uri="{FF2B5EF4-FFF2-40B4-BE49-F238E27FC236}">
                <a16:creationId xmlns:a16="http://schemas.microsoft.com/office/drawing/2014/main" id="{14EDF157-BFB9-61F6-3B2B-AAAECA22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0048" y="2734999"/>
            <a:ext cx="396240" cy="396240"/>
          </a:xfrm>
          <a:prstGeom prst="rect">
            <a:avLst/>
          </a:prstGeom>
        </p:spPr>
      </p:pic>
      <p:pic>
        <p:nvPicPr>
          <p:cNvPr id="22" name="Graphic 21" descr="Badge Cross with solid fill">
            <a:extLst>
              <a:ext uri="{FF2B5EF4-FFF2-40B4-BE49-F238E27FC236}">
                <a16:creationId xmlns:a16="http://schemas.microsoft.com/office/drawing/2014/main" id="{E298DED4-F94A-2464-13A0-7A7C1FEAD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206" y="2734999"/>
            <a:ext cx="396240" cy="396240"/>
          </a:xfrm>
          <a:prstGeom prst="rect">
            <a:avLst/>
          </a:prstGeom>
        </p:spPr>
      </p:pic>
      <p:pic>
        <p:nvPicPr>
          <p:cNvPr id="23" name="Graphic 22" descr="Badge Cross with solid fill">
            <a:extLst>
              <a:ext uri="{FF2B5EF4-FFF2-40B4-BE49-F238E27FC236}">
                <a16:creationId xmlns:a16="http://schemas.microsoft.com/office/drawing/2014/main" id="{10E22AB2-E86E-3675-DED9-535978B4E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206" y="3273680"/>
            <a:ext cx="396240" cy="396240"/>
          </a:xfrm>
          <a:prstGeom prst="rect">
            <a:avLst/>
          </a:prstGeom>
        </p:spPr>
      </p:pic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8F1846C9-B4D8-659A-154B-F107A2EB2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206" y="2206564"/>
            <a:ext cx="396240" cy="396240"/>
          </a:xfrm>
          <a:prstGeom prst="rect">
            <a:avLst/>
          </a:prstGeom>
        </p:spPr>
      </p:pic>
      <p:pic>
        <p:nvPicPr>
          <p:cNvPr id="26" name="Graphic 25" descr="Badge Cross with solid fill">
            <a:extLst>
              <a:ext uri="{FF2B5EF4-FFF2-40B4-BE49-F238E27FC236}">
                <a16:creationId xmlns:a16="http://schemas.microsoft.com/office/drawing/2014/main" id="{6C32D1C6-BFCB-DBB0-69D6-E755445A0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2587" y="2206564"/>
            <a:ext cx="396240" cy="3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310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0"/>
          <p:cNvSpPr txBox="1">
            <a:spLocks noGrp="1"/>
          </p:cNvSpPr>
          <p:nvPr>
            <p:ph type="title"/>
          </p:nvPr>
        </p:nvSpPr>
        <p:spPr>
          <a:xfrm>
            <a:off x="641715" y="984187"/>
            <a:ext cx="7704000" cy="676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Unique Selling Point</a:t>
            </a:r>
            <a:endParaRPr sz="3200" dirty="0"/>
          </a:p>
        </p:txBody>
      </p:sp>
      <p:sp>
        <p:nvSpPr>
          <p:cNvPr id="3" name="Google Shape;519;p29">
            <a:extLst>
              <a:ext uri="{FF2B5EF4-FFF2-40B4-BE49-F238E27FC236}">
                <a16:creationId xmlns:a16="http://schemas.microsoft.com/office/drawing/2014/main" id="{7F588F07-65DD-1FE4-2127-B145BB8E1830}"/>
              </a:ext>
            </a:extLst>
          </p:cNvPr>
          <p:cNvSpPr txBox="1">
            <a:spLocks/>
          </p:cNvSpPr>
          <p:nvPr/>
        </p:nvSpPr>
        <p:spPr>
          <a:xfrm>
            <a:off x="1325116" y="2005342"/>
            <a:ext cx="6493768" cy="1292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/>
            <a:r>
              <a:rPr lang="en-US" sz="2400" dirty="0">
                <a:latin typeface="Montserrat" panose="00000500000000000000" pitchFamily="2" charset="0"/>
                <a:cs typeface="Poppins" panose="00000500000000000000" pitchFamily="2" charset="0"/>
              </a:rPr>
              <a:t>One-of-a-kind AI based Revision Partner that keeps your knowledge fresh</a:t>
            </a:r>
          </a:p>
        </p:txBody>
      </p:sp>
      <p:pic>
        <p:nvPicPr>
          <p:cNvPr id="5" name="Graphic 4" descr="Brain with solid fill">
            <a:extLst>
              <a:ext uri="{FF2B5EF4-FFF2-40B4-BE49-F238E27FC236}">
                <a16:creationId xmlns:a16="http://schemas.microsoft.com/office/drawing/2014/main" id="{9095DF3C-99EC-F0E3-8F14-8753B7B35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144367" y="2651759"/>
            <a:ext cx="3017985" cy="3017985"/>
          </a:xfrm>
          <a:prstGeom prst="rect">
            <a:avLst/>
          </a:prstGeom>
        </p:spPr>
      </p:pic>
      <p:pic>
        <p:nvPicPr>
          <p:cNvPr id="6" name="Graphic 5" descr="Brain with solid fill">
            <a:extLst>
              <a:ext uri="{FF2B5EF4-FFF2-40B4-BE49-F238E27FC236}">
                <a16:creationId xmlns:a16="http://schemas.microsoft.com/office/drawing/2014/main" id="{70A890D7-9B11-9510-E910-37E3AF84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5720" y="3470725"/>
            <a:ext cx="2023295" cy="20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78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Expertise</a:t>
            </a:r>
            <a:endParaRPr dirty="0"/>
          </a:p>
        </p:txBody>
      </p:sp>
      <p:sp>
        <p:nvSpPr>
          <p:cNvPr id="870" name="Google Shape;870;p33"/>
          <p:cNvSpPr txBox="1">
            <a:spLocks noGrp="1"/>
          </p:cNvSpPr>
          <p:nvPr>
            <p:ph type="subTitle" idx="1"/>
          </p:nvPr>
        </p:nvSpPr>
        <p:spPr>
          <a:xfrm>
            <a:off x="523083" y="3904500"/>
            <a:ext cx="3726180" cy="717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Montserrat" panose="00000500000000000000" pitchFamily="2" charset="0"/>
                <a:cs typeface="Poppins" panose="00000500000000000000" pitchFamily="2" charset="0"/>
              </a:rPr>
              <a:t>App and Web Development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 panose="00000500000000000000" pitchFamily="2" charset="0"/>
                <a:cs typeface="Poppins" panose="00000500000000000000" pitchFamily="2" charset="0"/>
              </a:rPr>
              <a:t>Software Development &amp;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71" name="Google Shape;871;p33"/>
          <p:cNvSpPr txBox="1">
            <a:spLocks noGrp="1"/>
          </p:cNvSpPr>
          <p:nvPr>
            <p:ph type="subTitle" idx="2"/>
          </p:nvPr>
        </p:nvSpPr>
        <p:spPr>
          <a:xfrm>
            <a:off x="4472940" y="3904500"/>
            <a:ext cx="4573176" cy="848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 dirty="0">
                <a:latin typeface="Montserrat" panose="00000500000000000000" pitchFamily="2" charset="0"/>
                <a:cs typeface="Poppins" panose="00000500000000000000" pitchFamily="2" charset="0"/>
              </a:rPr>
              <a:t>Digital Marketing  &amp; Financing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Montserrat" panose="00000500000000000000" pitchFamily="2" charset="0"/>
                <a:cs typeface="Poppins" panose="00000500000000000000" pitchFamily="2" charset="0"/>
              </a:rPr>
              <a:t>Meta DM. Associate &amp; MS Excel Professional</a:t>
            </a:r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5"/>
          </p:nvPr>
        </p:nvSpPr>
        <p:spPr>
          <a:xfrm>
            <a:off x="308349" y="1313418"/>
            <a:ext cx="1817631" cy="717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Somaan Shakeel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8AB5BF0-3605-D8B6-6608-C6EDF3AE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5" y="2174557"/>
            <a:ext cx="1412393" cy="1413007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Google Shape;874;p33">
            <a:extLst>
              <a:ext uri="{FF2B5EF4-FFF2-40B4-BE49-F238E27FC236}">
                <a16:creationId xmlns:a16="http://schemas.microsoft.com/office/drawing/2014/main" id="{F319CB1F-0EA9-45AB-8765-F7868267A362}"/>
              </a:ext>
            </a:extLst>
          </p:cNvPr>
          <p:cNvSpPr txBox="1">
            <a:spLocks/>
          </p:cNvSpPr>
          <p:nvPr/>
        </p:nvSpPr>
        <p:spPr>
          <a:xfrm>
            <a:off x="2576063" y="1313418"/>
            <a:ext cx="1518416" cy="7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latin typeface="Montserrat" panose="00000500000000000000" pitchFamily="2" charset="0"/>
              </a:rPr>
              <a:t>Malik Zain Ali Sajid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80B5D-E4C7-9A39-7432-6802E7948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65" b="20764"/>
          <a:stretch/>
        </p:blipFill>
        <p:spPr>
          <a:xfrm>
            <a:off x="2632586" y="2174557"/>
            <a:ext cx="1412393" cy="1413007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Google Shape;874;p33">
            <a:extLst>
              <a:ext uri="{FF2B5EF4-FFF2-40B4-BE49-F238E27FC236}">
                <a16:creationId xmlns:a16="http://schemas.microsoft.com/office/drawing/2014/main" id="{4E0A3BAB-0436-EF2D-A127-F15B991D8503}"/>
              </a:ext>
            </a:extLst>
          </p:cNvPr>
          <p:cNvSpPr txBox="1">
            <a:spLocks/>
          </p:cNvSpPr>
          <p:nvPr/>
        </p:nvSpPr>
        <p:spPr>
          <a:xfrm>
            <a:off x="4750302" y="1313418"/>
            <a:ext cx="1792735" cy="7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latin typeface="Montserrat" panose="00000500000000000000" pitchFamily="2" charset="0"/>
              </a:rPr>
              <a:t>M. Ahsan Saleem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C4C64-A035-93AE-4C67-B8D70F2F5E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33" t="15925" r="22742" b="39265"/>
          <a:stretch/>
        </p:blipFill>
        <p:spPr>
          <a:xfrm>
            <a:off x="4947827" y="2174557"/>
            <a:ext cx="1412393" cy="1413007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Google Shape;874;p33">
            <a:extLst>
              <a:ext uri="{FF2B5EF4-FFF2-40B4-BE49-F238E27FC236}">
                <a16:creationId xmlns:a16="http://schemas.microsoft.com/office/drawing/2014/main" id="{35C86A02-B1D1-0937-944C-0F32AB1B55B1}"/>
              </a:ext>
            </a:extLst>
          </p:cNvPr>
          <p:cNvSpPr txBox="1">
            <a:spLocks/>
          </p:cNvSpPr>
          <p:nvPr/>
        </p:nvSpPr>
        <p:spPr>
          <a:xfrm>
            <a:off x="6916921" y="1313418"/>
            <a:ext cx="1792735" cy="7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latin typeface="Montserrat" panose="00000500000000000000" pitchFamily="2" charset="0"/>
              </a:rPr>
              <a:t>Muhammad Hamza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BE1F81-A5CE-8F8A-6A67-39F93CA4E7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09" t="33591" r="36182" b="39807"/>
          <a:stretch/>
        </p:blipFill>
        <p:spPr>
          <a:xfrm>
            <a:off x="7186867" y="2174557"/>
            <a:ext cx="1412393" cy="1413007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552C66-EC59-5B5F-4FE1-5ACBA6B77976}"/>
              </a:ext>
            </a:extLst>
          </p:cNvPr>
          <p:cNvSpPr/>
          <p:nvPr/>
        </p:nvSpPr>
        <p:spPr>
          <a:xfrm>
            <a:off x="4472940" y="1478280"/>
            <a:ext cx="3600" cy="32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Pricing Model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00E204-EBB8-77AF-F697-9D7300F3B9EA}"/>
              </a:ext>
            </a:extLst>
          </p:cNvPr>
          <p:cNvSpPr/>
          <p:nvPr/>
        </p:nvSpPr>
        <p:spPr>
          <a:xfrm>
            <a:off x="594360" y="1359203"/>
            <a:ext cx="2552700" cy="339567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476C9-A6F8-7B09-2D69-A5B01D9A9585}"/>
              </a:ext>
            </a:extLst>
          </p:cNvPr>
          <p:cNvSpPr txBox="1"/>
          <p:nvPr/>
        </p:nvSpPr>
        <p:spPr>
          <a:xfrm>
            <a:off x="981890" y="1627979"/>
            <a:ext cx="181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ntserrat" panose="00000500000000000000" pitchFamily="2" charset="0"/>
                <a:cs typeface="Poppins" panose="00000500000000000000" pitchFamily="2" charset="0"/>
              </a:rPr>
              <a:t>$ 0 / Month</a:t>
            </a:r>
            <a:endParaRPr lang="en-PK" sz="2000" b="1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650A7-9B11-2E41-C114-511D4CAA4A00}"/>
              </a:ext>
            </a:extLst>
          </p:cNvPr>
          <p:cNvSpPr txBox="1"/>
          <p:nvPr/>
        </p:nvSpPr>
        <p:spPr>
          <a:xfrm>
            <a:off x="708660" y="2162522"/>
            <a:ext cx="233172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50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questions can be generated per month</a:t>
            </a:r>
          </a:p>
          <a:p>
            <a:pPr marL="285750" indent="-28575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Max. 3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Questions asked per day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Can only connect </a:t>
            </a: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one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note-taking platform</a:t>
            </a:r>
            <a:endParaRPr lang="en-PK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7D5C92-625B-B5E8-F080-3C35050D96B9}"/>
              </a:ext>
            </a:extLst>
          </p:cNvPr>
          <p:cNvSpPr/>
          <p:nvPr/>
        </p:nvSpPr>
        <p:spPr>
          <a:xfrm>
            <a:off x="3343000" y="1359203"/>
            <a:ext cx="2552700" cy="339567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9540D-F608-44DA-BD1F-C60E4E3CFA3A}"/>
              </a:ext>
            </a:extLst>
          </p:cNvPr>
          <p:cNvSpPr txBox="1"/>
          <p:nvPr/>
        </p:nvSpPr>
        <p:spPr>
          <a:xfrm>
            <a:off x="3534590" y="1627979"/>
            <a:ext cx="2195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ntserrat" panose="00000500000000000000" pitchFamily="2" charset="0"/>
                <a:cs typeface="Poppins" panose="00000500000000000000" pitchFamily="2" charset="0"/>
              </a:rPr>
              <a:t>$ 4.99 / Month</a:t>
            </a:r>
            <a:endParaRPr lang="en-PK" sz="2000" b="1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B2574-BC77-15E6-1FC2-0DC2916018F2}"/>
              </a:ext>
            </a:extLst>
          </p:cNvPr>
          <p:cNvSpPr txBox="1"/>
          <p:nvPr/>
        </p:nvSpPr>
        <p:spPr>
          <a:xfrm>
            <a:off x="3474720" y="2124422"/>
            <a:ext cx="2255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500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questions can be generated per month</a:t>
            </a:r>
          </a:p>
          <a:p>
            <a:pPr marL="285750" indent="-28575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Max. 10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questions asked per day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Can only connect </a:t>
            </a: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one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note-taking platform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Customer Support</a:t>
            </a:r>
            <a:endParaRPr lang="en-PK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98FAA4-E6C7-880A-1145-CA6C059279D3}"/>
              </a:ext>
            </a:extLst>
          </p:cNvPr>
          <p:cNvSpPr/>
          <p:nvPr/>
        </p:nvSpPr>
        <p:spPr>
          <a:xfrm>
            <a:off x="6091640" y="1359203"/>
            <a:ext cx="2552700" cy="339567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6A368C-BD1F-0250-B62A-05A91E663E3C}"/>
              </a:ext>
            </a:extLst>
          </p:cNvPr>
          <p:cNvSpPr txBox="1"/>
          <p:nvPr/>
        </p:nvSpPr>
        <p:spPr>
          <a:xfrm>
            <a:off x="6294120" y="1627979"/>
            <a:ext cx="2129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ntserrat" panose="00000500000000000000" pitchFamily="2" charset="0"/>
                <a:cs typeface="Poppins" panose="00000500000000000000" pitchFamily="2" charset="0"/>
              </a:rPr>
              <a:t>$ 9.99 / Month</a:t>
            </a:r>
            <a:endParaRPr lang="en-PK" sz="2000" b="1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144F7-2003-4FC0-108E-C9B1C8D421C0}"/>
              </a:ext>
            </a:extLst>
          </p:cNvPr>
          <p:cNvSpPr txBox="1"/>
          <p:nvPr/>
        </p:nvSpPr>
        <p:spPr>
          <a:xfrm>
            <a:off x="6261460" y="2139662"/>
            <a:ext cx="2255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Unlimited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question generation per month</a:t>
            </a:r>
          </a:p>
          <a:p>
            <a:pPr marL="285750" indent="-28575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Customizable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frequency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Can connect </a:t>
            </a:r>
            <a:r>
              <a:rPr lang="en-US" sz="1300" b="1" dirty="0">
                <a:latin typeface="Montserrat" panose="00000500000000000000" pitchFamily="2" charset="0"/>
                <a:cs typeface="Poppins" panose="00000500000000000000" pitchFamily="2" charset="0"/>
              </a:rPr>
              <a:t>multiple</a:t>
            </a: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 note-taking platforms</a:t>
            </a: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endParaRPr lang="en-US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070C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300" dirty="0">
                <a:latin typeface="Montserrat" panose="00000500000000000000" pitchFamily="2" charset="0"/>
                <a:cs typeface="Poppins" panose="00000500000000000000" pitchFamily="2" charset="0"/>
              </a:rPr>
              <a:t>Customer Support</a:t>
            </a:r>
            <a:endParaRPr lang="en-PK" sz="130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65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Financial Evaluation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0A1003-9952-AD6E-BE98-A16CA1AD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03312"/>
              </p:ext>
            </p:extLst>
          </p:nvPr>
        </p:nvGraphicFramePr>
        <p:xfrm>
          <a:off x="720000" y="1216102"/>
          <a:ext cx="3966300" cy="36661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{5183F9D8-2DE6-482D-8781-8A13BFB885E8}</a:tableStyleId>
              </a:tblPr>
              <a:tblGrid>
                <a:gridCol w="2361754">
                  <a:extLst>
                    <a:ext uri="{9D8B030D-6E8A-4147-A177-3AD203B41FA5}">
                      <a16:colId xmlns:a16="http://schemas.microsoft.com/office/drawing/2014/main" val="2317203022"/>
                    </a:ext>
                  </a:extLst>
                </a:gridCol>
                <a:gridCol w="1604546">
                  <a:extLst>
                    <a:ext uri="{9D8B030D-6E8A-4147-A177-3AD203B41FA5}">
                      <a16:colId xmlns:a16="http://schemas.microsoft.com/office/drawing/2014/main" val="2290904585"/>
                    </a:ext>
                  </a:extLst>
                </a:gridCol>
              </a:tblGrid>
              <a:tr h="1073926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Starting 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Play store / Appstore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Domain/Hosting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App Development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$ 260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( ~ 75,000 PKR)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23888"/>
                  </a:ext>
                </a:extLst>
              </a:tr>
              <a:tr h="91037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Monthly Costs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App Dev. Tools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Salaries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$ 530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30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(~ 150,000 </a:t>
                      </a: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PKR)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9121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Yearly 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App Store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Domain/Hosting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$ 200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(56,000 PKR)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01250"/>
                  </a:ext>
                </a:extLst>
              </a:tr>
              <a:tr h="80555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Variable 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Open AI API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$ 0.04 (12 PKR) </a:t>
                      </a:r>
                      <a:r>
                        <a:rPr lang="en-US" sz="1300" dirty="0">
                          <a:latin typeface="Montserrat" panose="00000500000000000000" pitchFamily="2" charset="0"/>
                          <a:cs typeface="Poppins" panose="00000500000000000000" pitchFamily="2" charset="0"/>
                        </a:rPr>
                        <a:t>per 1000 words</a:t>
                      </a:r>
                      <a:endParaRPr lang="en-PK" sz="1300" dirty="0">
                        <a:latin typeface="Montserrat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0131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A8BB32-4A4E-F781-9DD5-04B8371DEEC4}"/>
              </a:ext>
            </a:extLst>
          </p:cNvPr>
          <p:cNvSpPr txBox="1"/>
          <p:nvPr/>
        </p:nvSpPr>
        <p:spPr>
          <a:xfrm>
            <a:off x="6019800" y="1751037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ontserrat" panose="00000500000000000000" pitchFamily="2" charset="0"/>
                <a:cs typeface="Poppins" panose="00000500000000000000" pitchFamily="2" charset="0"/>
              </a:rPr>
              <a:t>Will be profitable in </a:t>
            </a:r>
          </a:p>
          <a:p>
            <a:r>
              <a:rPr lang="en-US" sz="1800" b="1" dirty="0">
                <a:solidFill>
                  <a:srgbClr val="0070C0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7 months</a:t>
            </a:r>
            <a:endParaRPr lang="en-PK" sz="1800" b="1" dirty="0">
              <a:solidFill>
                <a:srgbClr val="0070C0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E3C09-DBBB-59AA-9295-7D2A2D847045}"/>
              </a:ext>
            </a:extLst>
          </p:cNvPr>
          <p:cNvSpPr txBox="1"/>
          <p:nvPr/>
        </p:nvSpPr>
        <p:spPr>
          <a:xfrm>
            <a:off x="6027420" y="3264714"/>
            <a:ext cx="299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ontserrat" panose="00000500000000000000" pitchFamily="2" charset="0"/>
                <a:cs typeface="Poppins" panose="00000500000000000000" pitchFamily="2" charset="0"/>
              </a:rPr>
              <a:t>Require an Investment of </a:t>
            </a:r>
            <a:r>
              <a:rPr lang="en-US" sz="1800" b="1" dirty="0">
                <a:solidFill>
                  <a:srgbClr val="0070C0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5 lac PKR</a:t>
            </a:r>
            <a:endParaRPr lang="en-PK" sz="1800" b="1" dirty="0">
              <a:solidFill>
                <a:srgbClr val="0070C0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27437AC5-5B46-331C-3160-CEA071AFE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440" y="1657804"/>
            <a:ext cx="822960" cy="822960"/>
          </a:xfrm>
          <a:prstGeom prst="rect">
            <a:avLst/>
          </a:prstGeom>
        </p:spPr>
      </p:pic>
      <p:pic>
        <p:nvPicPr>
          <p:cNvPr id="12" name="Graphic 11" descr="Coins outline">
            <a:extLst>
              <a:ext uri="{FF2B5EF4-FFF2-40B4-BE49-F238E27FC236}">
                <a16:creationId xmlns:a16="http://schemas.microsoft.com/office/drawing/2014/main" id="{FE63C810-FC5B-2DE4-069F-7D3FE0698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2060" y="313068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8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69;p33">
            <a:extLst>
              <a:ext uri="{FF2B5EF4-FFF2-40B4-BE49-F238E27FC236}">
                <a16:creationId xmlns:a16="http://schemas.microsoft.com/office/drawing/2014/main" id="{8967907F-06C6-8752-2802-8FCC0D7D9503}"/>
              </a:ext>
            </a:extLst>
          </p:cNvPr>
          <p:cNvSpPr txBox="1">
            <a:spLocks/>
          </p:cNvSpPr>
          <p:nvPr/>
        </p:nvSpPr>
        <p:spPr>
          <a:xfrm>
            <a:off x="720000" y="18394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rgbClr val="002060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8" name="Google Shape;869;p33">
            <a:extLst>
              <a:ext uri="{FF2B5EF4-FFF2-40B4-BE49-F238E27FC236}">
                <a16:creationId xmlns:a16="http://schemas.microsoft.com/office/drawing/2014/main" id="{327F538C-C20E-77EE-640C-9025340950C9}"/>
              </a:ext>
            </a:extLst>
          </p:cNvPr>
          <p:cNvSpPr txBox="1">
            <a:spLocks/>
          </p:cNvSpPr>
          <p:nvPr/>
        </p:nvSpPr>
        <p:spPr>
          <a:xfrm>
            <a:off x="720000" y="2571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002060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8915404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6566625" y="3360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6428875" y="202036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title"/>
          </p:nvPr>
        </p:nvSpPr>
        <p:spPr>
          <a:xfrm>
            <a:off x="713224" y="836896"/>
            <a:ext cx="5320375" cy="560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US" dirty="0"/>
              <a:t>is Angular?</a:t>
            </a:r>
            <a:endParaRPr dirty="0"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1"/>
          </p:nvPr>
        </p:nvSpPr>
        <p:spPr>
          <a:xfrm>
            <a:off x="559479" y="1506936"/>
            <a:ext cx="3760705" cy="2964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Type-Script Based Framework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A Comprehensive Solution for front end of Single Page Applications (SPAs)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Developed by Google(2010)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New version is released every 6 months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Used for desktop and mobile web applications.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Montserrat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en-US" sz="1600" dirty="0"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1" name="Google Shape;521;p29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5773025" y="519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erson typing on a computer&#10;&#10;Description automatically generated">
            <a:extLst>
              <a:ext uri="{FF2B5EF4-FFF2-40B4-BE49-F238E27FC236}">
                <a16:creationId xmlns:a16="http://schemas.microsoft.com/office/drawing/2014/main" id="{341CE709-02BB-D72B-A16E-98F8C05E9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0071" y="1673262"/>
            <a:ext cx="4119479" cy="2746319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6566625" y="33604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6428875" y="202036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title"/>
          </p:nvPr>
        </p:nvSpPr>
        <p:spPr>
          <a:xfrm>
            <a:off x="485522" y="744467"/>
            <a:ext cx="3738653" cy="623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it Solves</a:t>
            </a:r>
            <a:endParaRPr dirty="0"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1"/>
          </p:nvPr>
        </p:nvSpPr>
        <p:spPr>
          <a:xfrm>
            <a:off x="713225" y="1791936"/>
            <a:ext cx="3622555" cy="2514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800"/>
              </a:spcAft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Extensive manual code to synchronize data between model and the view.</a:t>
            </a:r>
          </a:p>
          <a:p>
            <a:pPr marL="171450" indent="-171450">
              <a:spcAft>
                <a:spcPts val="1800"/>
              </a:spcAft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Dependency management was manual.</a:t>
            </a:r>
          </a:p>
          <a:p>
            <a:pPr marL="171450" indent="-171450">
              <a:spcAft>
                <a:spcPts val="1800"/>
              </a:spcAft>
            </a:pPr>
            <a:r>
              <a:rPr lang="en-US" sz="1600" dirty="0">
                <a:latin typeface="Montserrat" panose="00000500000000000000" pitchFamily="2" charset="0"/>
                <a:cs typeface="Poppins" panose="00000500000000000000" pitchFamily="2" charset="0"/>
              </a:rPr>
              <a:t>Developers relied on multiple third-party tools</a:t>
            </a:r>
          </a:p>
        </p:txBody>
      </p:sp>
      <p:sp>
        <p:nvSpPr>
          <p:cNvPr id="521" name="Google Shape;521;p29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5773025" y="519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CE709-02BB-D72B-A16E-98F8C05E9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9" t="11239" r="5768" b="874"/>
          <a:stretch/>
        </p:blipFill>
        <p:spPr>
          <a:xfrm>
            <a:off x="4481275" y="1197400"/>
            <a:ext cx="4384800" cy="3244900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132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 and Pre-Reqs</a:t>
            </a:r>
            <a:endParaRPr dirty="0"/>
          </a:p>
        </p:txBody>
      </p:sp>
      <p:sp>
        <p:nvSpPr>
          <p:cNvPr id="1491" name="Google Shape;1491;p40"/>
          <p:cNvSpPr/>
          <p:nvPr/>
        </p:nvSpPr>
        <p:spPr>
          <a:xfrm>
            <a:off x="1819475" y="1361700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0"/>
          <p:cNvSpPr/>
          <p:nvPr/>
        </p:nvSpPr>
        <p:spPr>
          <a:xfrm>
            <a:off x="4476925" y="2488984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40"/>
          <p:cNvSpPr/>
          <p:nvPr/>
        </p:nvSpPr>
        <p:spPr>
          <a:xfrm>
            <a:off x="7142675" y="1361700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40"/>
          <p:cNvSpPr txBox="1"/>
          <p:nvPr/>
        </p:nvSpPr>
        <p:spPr>
          <a:xfrm flipH="1">
            <a:off x="621439" y="1859004"/>
            <a:ext cx="2564173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Install </a:t>
            </a: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Node.js</a:t>
            </a:r>
            <a:endParaRPr lang="en-US" b="1"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Poppins" panose="00000500000000000000" pitchFamily="2" charset="0"/>
              <a:sym typeface="Archivo"/>
            </a:endParaRPr>
          </a:p>
        </p:txBody>
      </p:sp>
      <p:sp>
        <p:nvSpPr>
          <p:cNvPr id="1495" name="Google Shape;1495;p40"/>
          <p:cNvSpPr txBox="1"/>
          <p:nvPr/>
        </p:nvSpPr>
        <p:spPr>
          <a:xfrm flipH="1">
            <a:off x="3650725" y="1396058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Install </a:t>
            </a:r>
            <a:r>
              <a:rPr lang="en-US" dirty="0" err="1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npm</a:t>
            </a: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 (Node Package Manager</a:t>
            </a:r>
            <a:endParaRPr lang="en-US" b="1"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Poppins" panose="00000500000000000000" pitchFamily="2" charset="0"/>
              <a:sym typeface="Archivo"/>
            </a:endParaRPr>
          </a:p>
        </p:txBody>
      </p:sp>
      <p:sp>
        <p:nvSpPr>
          <p:cNvPr id="1496" name="Google Shape;1496;p40"/>
          <p:cNvSpPr txBox="1"/>
          <p:nvPr/>
        </p:nvSpPr>
        <p:spPr>
          <a:xfrm flipH="1">
            <a:off x="6242009" y="1812309"/>
            <a:ext cx="1894966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latin typeface="Montserrat" panose="00000500000000000000" pitchFamily="2" charset="0"/>
                <a:cs typeface="Poppins" panose="00000500000000000000" pitchFamily="2" charset="0"/>
              </a:rPr>
              <a:t>Install </a:t>
            </a:r>
            <a:r>
              <a:rPr lang="en-US" b="1" dirty="0">
                <a:latin typeface="Montserrat" panose="00000500000000000000" pitchFamily="2" charset="0"/>
                <a:cs typeface="Poppins" panose="00000500000000000000" pitchFamily="2" charset="0"/>
              </a:rPr>
              <a:t>Angular CLI</a:t>
            </a:r>
            <a:r>
              <a:rPr lang="en-US" dirty="0">
                <a:latin typeface="Montserrat" panose="00000500000000000000" pitchFamily="2" charset="0"/>
                <a:cs typeface="Poppins" panose="00000500000000000000" pitchFamily="2" charset="0"/>
              </a:rPr>
              <a:t> using </a:t>
            </a:r>
            <a:r>
              <a:rPr lang="en-US" dirty="0" err="1">
                <a:latin typeface="Montserrat" panose="00000500000000000000" pitchFamily="2" charset="0"/>
                <a:cs typeface="Poppins" panose="00000500000000000000" pitchFamily="2" charset="0"/>
              </a:rPr>
              <a:t>npm</a:t>
            </a:r>
            <a:r>
              <a:rPr lang="en-US" dirty="0">
                <a:latin typeface="Montserrat" panose="00000500000000000000" pitchFamily="2" charset="0"/>
                <a:cs typeface="Poppins" panose="00000500000000000000" pitchFamily="2" charset="0"/>
              </a:rPr>
              <a:t> install -g @angular/cli</a:t>
            </a:r>
            <a:endParaRPr lang="en-US" b="1"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Poppins" panose="00000500000000000000" pitchFamily="2" charset="0"/>
              <a:sym typeface="Archivo"/>
            </a:endParaRPr>
          </a:p>
        </p:txBody>
      </p:sp>
      <p:cxnSp>
        <p:nvCxnSpPr>
          <p:cNvPr id="1497" name="Google Shape;1497;p40"/>
          <p:cNvCxnSpPr>
            <a:stCxn id="1491" idx="6"/>
            <a:endCxn id="1492" idx="2"/>
          </p:cNvCxnSpPr>
          <p:nvPr/>
        </p:nvCxnSpPr>
        <p:spPr>
          <a:xfrm>
            <a:off x="1995875" y="1449900"/>
            <a:ext cx="2481000" cy="11274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40"/>
          <p:cNvCxnSpPr>
            <a:cxnSpLocks/>
            <a:stCxn id="1491" idx="4"/>
            <a:endCxn id="1494" idx="0"/>
          </p:cNvCxnSpPr>
          <p:nvPr/>
        </p:nvCxnSpPr>
        <p:spPr>
          <a:xfrm flipH="1">
            <a:off x="1903525" y="1538100"/>
            <a:ext cx="4150" cy="32090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9" name="Google Shape;1499;p40"/>
          <p:cNvCxnSpPr>
            <a:cxnSpLocks/>
            <a:stCxn id="1492" idx="0"/>
            <a:endCxn id="1495" idx="2"/>
          </p:cNvCxnSpPr>
          <p:nvPr/>
        </p:nvCxnSpPr>
        <p:spPr>
          <a:xfrm rot="10800000">
            <a:off x="4565125" y="2198884"/>
            <a:ext cx="0" cy="290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0" name="Google Shape;1500;p40"/>
          <p:cNvCxnSpPr>
            <a:cxnSpLocks/>
            <a:stCxn id="1493" idx="4"/>
            <a:endCxn id="1496" idx="0"/>
          </p:cNvCxnSpPr>
          <p:nvPr/>
        </p:nvCxnSpPr>
        <p:spPr>
          <a:xfrm flipH="1">
            <a:off x="7189492" y="1538100"/>
            <a:ext cx="41383" cy="27420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1" name="Google Shape;1501;p40"/>
          <p:cNvSpPr/>
          <p:nvPr/>
        </p:nvSpPr>
        <p:spPr>
          <a:xfrm>
            <a:off x="1819475" y="3036550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40"/>
          <p:cNvSpPr/>
          <p:nvPr/>
        </p:nvSpPr>
        <p:spPr>
          <a:xfrm>
            <a:off x="4476925" y="4429475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0"/>
          <p:cNvSpPr/>
          <p:nvPr/>
        </p:nvSpPr>
        <p:spPr>
          <a:xfrm>
            <a:off x="7142675" y="3036550"/>
            <a:ext cx="176400" cy="17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0"/>
          <p:cNvSpPr txBox="1"/>
          <p:nvPr/>
        </p:nvSpPr>
        <p:spPr>
          <a:xfrm flipH="1">
            <a:off x="407189" y="3503549"/>
            <a:ext cx="2464049" cy="101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Navigate to </a:t>
            </a:r>
            <a:r>
              <a:rPr lang="en-US" b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  <a:hlinkClick r:id="rId3"/>
              </a:rPr>
              <a:t>http://localhost:4200</a:t>
            </a:r>
            <a:r>
              <a:rPr lang="en-US" b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 </a:t>
            </a: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in browser to see running Angular application.</a:t>
            </a:r>
            <a:endParaRPr dirty="0">
              <a:solidFill>
                <a:schemeClr val="dk1"/>
              </a:solidFill>
              <a:latin typeface="Montserrat" panose="00000500000000000000" pitchFamily="2" charset="0"/>
              <a:ea typeface="Archivo"/>
              <a:cs typeface="Poppins" panose="00000500000000000000" pitchFamily="2" charset="0"/>
              <a:sym typeface="Archivo"/>
            </a:endParaRPr>
          </a:p>
        </p:txBody>
      </p:sp>
      <p:sp>
        <p:nvSpPr>
          <p:cNvPr id="1505" name="Google Shape;1505;p40"/>
          <p:cNvSpPr txBox="1"/>
          <p:nvPr/>
        </p:nvSpPr>
        <p:spPr>
          <a:xfrm flipH="1">
            <a:off x="3469774" y="3352880"/>
            <a:ext cx="2173701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Start the server by running: </a:t>
            </a:r>
            <a:r>
              <a:rPr lang="en-US" b="1" i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ng serve</a:t>
            </a: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.</a:t>
            </a:r>
          </a:p>
        </p:txBody>
      </p:sp>
      <p:sp>
        <p:nvSpPr>
          <p:cNvPr id="1506" name="Google Shape;1506;p40"/>
          <p:cNvSpPr txBox="1"/>
          <p:nvPr/>
        </p:nvSpPr>
        <p:spPr>
          <a:xfrm flipH="1">
            <a:off x="6242009" y="3503548"/>
            <a:ext cx="2558042" cy="92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Run: </a:t>
            </a:r>
            <a:r>
              <a:rPr lang="en-US" b="1" i="1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ng new my-first-app</a:t>
            </a: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Archivo"/>
                <a:cs typeface="Poppins" panose="00000500000000000000" pitchFamily="2" charset="0"/>
                <a:sym typeface="Archivo"/>
              </a:rPr>
              <a:t>,  In your desired project directory. </a:t>
            </a:r>
          </a:p>
        </p:txBody>
      </p:sp>
      <p:cxnSp>
        <p:nvCxnSpPr>
          <p:cNvPr id="1507" name="Google Shape;1507;p40"/>
          <p:cNvCxnSpPr>
            <a:stCxn id="1501" idx="6"/>
            <a:endCxn id="1502" idx="2"/>
          </p:cNvCxnSpPr>
          <p:nvPr/>
        </p:nvCxnSpPr>
        <p:spPr>
          <a:xfrm>
            <a:off x="1995875" y="3124750"/>
            <a:ext cx="2481000" cy="13929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40"/>
          <p:cNvCxnSpPr>
            <a:cxnSpLocks/>
            <a:stCxn id="1501" idx="4"/>
            <a:endCxn id="1504" idx="0"/>
          </p:cNvCxnSpPr>
          <p:nvPr/>
        </p:nvCxnSpPr>
        <p:spPr>
          <a:xfrm flipH="1">
            <a:off x="1639213" y="3212950"/>
            <a:ext cx="268462" cy="29059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40"/>
          <p:cNvCxnSpPr>
            <a:cxnSpLocks/>
            <a:stCxn id="1502" idx="0"/>
          </p:cNvCxnSpPr>
          <p:nvPr/>
        </p:nvCxnSpPr>
        <p:spPr>
          <a:xfrm flipV="1">
            <a:off x="4565125" y="4202430"/>
            <a:ext cx="0" cy="22704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40"/>
          <p:cNvCxnSpPr>
            <a:cxnSpLocks/>
            <a:stCxn id="1503" idx="4"/>
            <a:endCxn id="1506" idx="0"/>
          </p:cNvCxnSpPr>
          <p:nvPr/>
        </p:nvCxnSpPr>
        <p:spPr>
          <a:xfrm>
            <a:off x="7230875" y="3212950"/>
            <a:ext cx="290155" cy="2905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40"/>
          <p:cNvCxnSpPr>
            <a:stCxn id="1493" idx="6"/>
            <a:endCxn id="1503" idx="6"/>
          </p:cNvCxnSpPr>
          <p:nvPr/>
        </p:nvCxnSpPr>
        <p:spPr>
          <a:xfrm>
            <a:off x="7319075" y="1449900"/>
            <a:ext cx="600" cy="1674900"/>
          </a:xfrm>
          <a:prstGeom prst="curvedConnector3">
            <a:avLst>
              <a:gd name="adj1" fmla="val 16153333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2" name="Google Shape;1512;p40"/>
          <p:cNvCxnSpPr>
            <a:stCxn id="1492" idx="6"/>
            <a:endCxn id="1493" idx="2"/>
          </p:cNvCxnSpPr>
          <p:nvPr/>
        </p:nvCxnSpPr>
        <p:spPr>
          <a:xfrm rot="10800000" flipH="1">
            <a:off x="4653325" y="1449784"/>
            <a:ext cx="2489400" cy="11274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40"/>
          <p:cNvCxnSpPr>
            <a:stCxn id="1502" idx="6"/>
            <a:endCxn id="1503" idx="2"/>
          </p:cNvCxnSpPr>
          <p:nvPr/>
        </p:nvCxnSpPr>
        <p:spPr>
          <a:xfrm rot="10800000" flipH="1">
            <a:off x="4653325" y="3124775"/>
            <a:ext cx="2489400" cy="13929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4" grpId="0"/>
      <p:bldP spid="1495" grpId="0"/>
      <p:bldP spid="1496" grpId="0"/>
      <p:bldP spid="1504" grpId="0"/>
      <p:bldP spid="1505" grpId="0"/>
      <p:bldP spid="15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-811619" y="4547724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sp>
        <p:nvSpPr>
          <p:cNvPr id="517" name="Google Shape;517;p29"/>
          <p:cNvSpPr/>
          <p:nvPr/>
        </p:nvSpPr>
        <p:spPr>
          <a:xfrm>
            <a:off x="7676720" y="-1131422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title"/>
          </p:nvPr>
        </p:nvSpPr>
        <p:spPr>
          <a:xfrm>
            <a:off x="713225" y="347958"/>
            <a:ext cx="3363910" cy="999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String Interpolation</a:t>
            </a:r>
            <a:endParaRPr dirty="0"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1"/>
          </p:nvPr>
        </p:nvSpPr>
        <p:spPr>
          <a:xfrm>
            <a:off x="502831" y="1562878"/>
            <a:ext cx="3980381" cy="298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  <a:spcAft>
                <a:spcPts val="1200"/>
              </a:spcAft>
            </a:pPr>
            <a:r>
              <a:rPr lang="en-US" sz="1800" dirty="0">
                <a:latin typeface="Montserrat" panose="00000500000000000000" pitchFamily="2" charset="0"/>
                <a:cs typeface="Poppins" panose="00000500000000000000" pitchFamily="2" charset="0"/>
              </a:rPr>
              <a:t>Purpose: Embed expressions in HTML</a:t>
            </a:r>
          </a:p>
          <a:p>
            <a:pPr marL="171450" indent="-171450">
              <a:lnSpc>
                <a:spcPct val="200000"/>
              </a:lnSpc>
              <a:spcAft>
                <a:spcPts val="1200"/>
              </a:spcAft>
            </a:pPr>
            <a:r>
              <a:rPr lang="en-US" sz="1800" dirty="0">
                <a:latin typeface="Montserrat" panose="00000500000000000000" pitchFamily="2" charset="0"/>
                <a:cs typeface="Poppins" panose="00000500000000000000" pitchFamily="2" charset="0"/>
              </a:rPr>
              <a:t>Syntax: </a:t>
            </a:r>
            <a:r>
              <a:rPr lang="en-US" sz="1800" b="1" dirty="0">
                <a:latin typeface="Montserrat" panose="00000500000000000000" pitchFamily="2" charset="0"/>
                <a:cs typeface="Poppins" panose="00000500000000000000" pitchFamily="2" charset="0"/>
              </a:rPr>
              <a:t>{{ expression }}</a:t>
            </a:r>
          </a:p>
          <a:p>
            <a:pPr marL="171450" indent="-171450">
              <a:lnSpc>
                <a:spcPct val="200000"/>
              </a:lnSpc>
              <a:spcAft>
                <a:spcPts val="1200"/>
              </a:spcAft>
            </a:pPr>
            <a:r>
              <a:rPr lang="en-US" sz="1800" dirty="0">
                <a:latin typeface="Montserrat" panose="00000500000000000000" pitchFamily="2" charset="0"/>
                <a:cs typeface="Poppins" panose="00000500000000000000" pitchFamily="2" charset="0"/>
              </a:rPr>
              <a:t>Example: </a:t>
            </a:r>
            <a:r>
              <a:rPr lang="en-US" sz="1800" b="1" dirty="0">
                <a:latin typeface="Montserrat" panose="00000500000000000000" pitchFamily="2" charset="0"/>
                <a:cs typeface="Poppins" panose="00000500000000000000" pitchFamily="2" charset="0"/>
              </a:rPr>
              <a:t>&lt;p&gt;{{ title }}&lt;/p&gt;</a:t>
            </a:r>
          </a:p>
        </p:txBody>
      </p:sp>
      <p:sp>
        <p:nvSpPr>
          <p:cNvPr id="521" name="Google Shape;521;p29"/>
          <p:cNvSpPr/>
          <p:nvPr/>
        </p:nvSpPr>
        <p:spPr>
          <a:xfrm>
            <a:off x="8888812" y="2571750"/>
            <a:ext cx="734700" cy="734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3595790" y="-53250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19;p29">
            <a:extLst>
              <a:ext uri="{FF2B5EF4-FFF2-40B4-BE49-F238E27FC236}">
                <a16:creationId xmlns:a16="http://schemas.microsoft.com/office/drawing/2014/main" id="{64E43FD4-F173-F706-B602-CF7F7F09A436}"/>
              </a:ext>
            </a:extLst>
          </p:cNvPr>
          <p:cNvSpPr txBox="1">
            <a:spLocks/>
          </p:cNvSpPr>
          <p:nvPr/>
        </p:nvSpPr>
        <p:spPr>
          <a:xfrm>
            <a:off x="4660790" y="1562878"/>
            <a:ext cx="3980379" cy="298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200"/>
              </a:spcAft>
            </a:pPr>
            <a:r>
              <a:rPr lang="en-US" sz="1800" dirty="0">
                <a:latin typeface="Montserrat" panose="00000500000000000000" pitchFamily="2" charset="0"/>
                <a:cs typeface="Poppins" panose="00000500000000000000" pitchFamily="2" charset="0"/>
              </a:rPr>
              <a:t>Purpose: Bind component properties to DOM attributes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</a:pPr>
            <a:r>
              <a:rPr lang="en-US" sz="1800" dirty="0">
                <a:latin typeface="Montserrat" panose="00000500000000000000" pitchFamily="2" charset="0"/>
                <a:cs typeface="Poppins" panose="00000500000000000000" pitchFamily="2" charset="0"/>
              </a:rPr>
              <a:t>Syntax: </a:t>
            </a:r>
            <a:r>
              <a:rPr lang="en-US" sz="1800" b="1" dirty="0">
                <a:latin typeface="Montserrat" panose="00000500000000000000" pitchFamily="2" charset="0"/>
                <a:cs typeface="Poppins" panose="00000500000000000000" pitchFamily="2" charset="0"/>
              </a:rPr>
              <a:t>[property]="expression"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</a:pPr>
            <a:r>
              <a:rPr lang="en-US" sz="1800" dirty="0">
                <a:latin typeface="Montserrat" panose="00000500000000000000" pitchFamily="2" charset="0"/>
                <a:cs typeface="Poppins" panose="00000500000000000000" pitchFamily="2" charset="0"/>
              </a:rPr>
              <a:t>Example: </a:t>
            </a:r>
            <a:r>
              <a:rPr lang="en-US" sz="1800" b="1" dirty="0">
                <a:latin typeface="Montserrat" panose="00000500000000000000" pitchFamily="2" charset="0"/>
                <a:cs typeface="Poppins" panose="00000500000000000000" pitchFamily="2" charset="0"/>
              </a:rPr>
              <a:t>&lt;input [value]="username"&gt;</a:t>
            </a:r>
          </a:p>
        </p:txBody>
      </p:sp>
      <p:sp>
        <p:nvSpPr>
          <p:cNvPr id="3" name="Google Shape;518;p29">
            <a:extLst>
              <a:ext uri="{FF2B5EF4-FFF2-40B4-BE49-F238E27FC236}">
                <a16:creationId xmlns:a16="http://schemas.microsoft.com/office/drawing/2014/main" id="{3EC98493-CAD3-0DA8-F18A-BBAFA97153A5}"/>
              </a:ext>
            </a:extLst>
          </p:cNvPr>
          <p:cNvSpPr txBox="1">
            <a:spLocks/>
          </p:cNvSpPr>
          <p:nvPr/>
        </p:nvSpPr>
        <p:spPr>
          <a:xfrm>
            <a:off x="4830945" y="340254"/>
            <a:ext cx="3439115" cy="99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Property Binding</a:t>
            </a:r>
          </a:p>
        </p:txBody>
      </p:sp>
    </p:spTree>
    <p:extLst>
      <p:ext uri="{BB962C8B-B14F-4D97-AF65-F5344CB8AC3E}">
        <p14:creationId xmlns:p14="http://schemas.microsoft.com/office/powerpoint/2010/main" val="11808512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1FA4-3BE2-169F-6184-7071C515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75807"/>
            <a:ext cx="3210189" cy="801296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970DE-8650-D80E-DACB-34FF0EF6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455550"/>
            <a:ext cx="3773716" cy="28944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Provide reusable logic and data across components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Manage state, perform HTTP requests, and more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Command: </a:t>
            </a:r>
            <a:r>
              <a:rPr lang="en-US" sz="1800" b="1" dirty="0"/>
              <a:t>ng generate service </a:t>
            </a:r>
            <a:r>
              <a:rPr lang="en-US" sz="1800" b="1" dirty="0" err="1"/>
              <a:t>service_Name</a:t>
            </a:r>
            <a:endParaRPr lang="en-US" sz="18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A8EBC5A-4662-A13E-E412-B7CE998D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61" y="1622866"/>
            <a:ext cx="4307852" cy="23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1FA4-3BE2-169F-6184-7071C515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75807"/>
            <a:ext cx="4209649" cy="801296"/>
          </a:xfrm>
        </p:spPr>
        <p:txBody>
          <a:bodyPr/>
          <a:lstStyle/>
          <a:p>
            <a:r>
              <a:rPr lang="en-US" dirty="0"/>
              <a:t>Injecting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970DE-8650-D80E-DACB-34FF0EF6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455550"/>
            <a:ext cx="8069268" cy="22233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ProvidedIn</a:t>
            </a:r>
            <a:r>
              <a:rPr lang="en-US" sz="2400" dirty="0"/>
              <a:t>: 'root': Singleton service available app-wide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ProvidedIn</a:t>
            </a:r>
            <a:r>
              <a:rPr lang="en-US" sz="2400" dirty="0"/>
              <a:t>: 'any': New instance for each lazy-loaded module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792C-2F8E-2E5D-09CC-1486296E8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3489" y="3678865"/>
            <a:ext cx="5597021" cy="7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4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1FA4-3BE2-169F-6184-7071C515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75807"/>
            <a:ext cx="4209649" cy="801296"/>
          </a:xfrm>
        </p:spPr>
        <p:txBody>
          <a:bodyPr/>
          <a:lstStyle/>
          <a:p>
            <a:r>
              <a:rPr lang="en-US" dirty="0"/>
              <a:t>Injecting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970DE-8650-D80E-DACB-34FF0EF6B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460" y="1455550"/>
            <a:ext cx="4209649" cy="3605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Modify DOM behavior or appearance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Enhance element and component functionality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Command: ng generate directive </a:t>
            </a:r>
            <a:r>
              <a:rPr lang="en-US" sz="2400" dirty="0" err="1"/>
              <a:t>directiveName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7F3FA-0790-8699-B0B9-C0122343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47" y="1935923"/>
            <a:ext cx="4595313" cy="20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8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122C-306C-B800-0D46-BA82F42B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Directives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E19C65-58DC-616B-3081-6CFC7C000DC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53263" y="1719825"/>
            <a:ext cx="3854802" cy="297865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Change Appearance: Style or behavior of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[</a:t>
            </a:r>
            <a:r>
              <a:rPr lang="en-US" sz="2000" dirty="0" err="1"/>
              <a:t>ngClass</a:t>
            </a:r>
            <a:r>
              <a:rPr lang="en-US" sz="2000" dirty="0"/>
              <a:t>]="{'active': </a:t>
            </a:r>
            <a:r>
              <a:rPr lang="en-US" sz="2000" dirty="0" err="1"/>
              <a:t>isActive</a:t>
            </a:r>
            <a:r>
              <a:rPr lang="en-US" sz="2000" dirty="0"/>
              <a:t>}": Apply CSS classes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[</a:t>
            </a:r>
            <a:r>
              <a:rPr lang="en-US" sz="2000" dirty="0" err="1"/>
              <a:t>ngStyle</a:t>
            </a:r>
            <a:r>
              <a:rPr lang="en-US" sz="2000" dirty="0"/>
              <a:t>]="{'color': color}": Apply inline styles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980DCB3-8A3C-123D-E65D-7ED2C235966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99254" y="1297126"/>
            <a:ext cx="2811000" cy="422700"/>
          </a:xfrm>
        </p:spPr>
        <p:txBody>
          <a:bodyPr/>
          <a:lstStyle/>
          <a:p>
            <a:pPr algn="l"/>
            <a:r>
              <a:rPr lang="en-US" b="1" dirty="0"/>
              <a:t>Structural Directives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59E4C49-1F70-3F0C-BCC2-800B6B278FB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Attribute</a:t>
            </a:r>
            <a:r>
              <a:rPr lang="en-US" b="1" dirty="0"/>
              <a:t> Directives</a:t>
            </a:r>
            <a:r>
              <a:rPr lang="en-US" dirty="0"/>
              <a:t>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ADB21A3-0E5F-5987-AFFE-3059066573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7902" y="1719825"/>
            <a:ext cx="385876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Change Layout: Add /remove elements</a:t>
            </a:r>
          </a:p>
          <a:p>
            <a:pPr lvl="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*</a:t>
            </a:r>
            <a:r>
              <a:rPr lang="en-US" altLang="en-US" sz="2000" dirty="0" err="1"/>
              <a:t>ngIf</a:t>
            </a:r>
            <a:r>
              <a:rPr lang="en-US" altLang="en-US" sz="2000" dirty="0"/>
              <a:t>="condition": Conditionally include/exclude elements</a:t>
            </a:r>
          </a:p>
          <a:p>
            <a:pPr lvl="0" algn="l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US" altLang="en-US" sz="2000" dirty="0"/>
              <a:t>*</a:t>
            </a:r>
            <a:r>
              <a:rPr lang="en-US" altLang="en-US" sz="2000" dirty="0" err="1"/>
              <a:t>ngFor</a:t>
            </a:r>
            <a:r>
              <a:rPr lang="en-US" altLang="en-US" sz="2000" dirty="0"/>
              <a:t>="let item of items": Repeat elements</a:t>
            </a:r>
          </a:p>
        </p:txBody>
      </p:sp>
    </p:spTree>
    <p:extLst>
      <p:ext uri="{BB962C8B-B14F-4D97-AF65-F5344CB8AC3E}">
        <p14:creationId xmlns:p14="http://schemas.microsoft.com/office/powerpoint/2010/main" val="2958928014"/>
      </p:ext>
    </p:extLst>
  </p:cSld>
  <p:clrMapOvr>
    <a:masterClrMapping/>
  </p:clrMapOvr>
</p:sld>
</file>

<file path=ppt/theme/theme1.xml><?xml version="1.0" encoding="utf-8"?>
<a:theme xmlns:a="http://schemas.openxmlformats.org/drawingml/2006/main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577</Words>
  <Application>Microsoft Office PowerPoint</Application>
  <PresentationFormat>On-screen Show (16:9)</PresentationFormat>
  <Paragraphs>130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Nunito Light</vt:lpstr>
      <vt:lpstr>Arial</vt:lpstr>
      <vt:lpstr>Bebas Neue</vt:lpstr>
      <vt:lpstr>Raleway</vt:lpstr>
      <vt:lpstr>Montserrat</vt:lpstr>
      <vt:lpstr>Abadi</vt:lpstr>
      <vt:lpstr>Wingdings</vt:lpstr>
      <vt:lpstr>Archivo</vt:lpstr>
      <vt:lpstr>Sleep Cycle App Pitch Deck by Slidesgo</vt:lpstr>
      <vt:lpstr>M. Hamza</vt:lpstr>
      <vt:lpstr>What is Angular?</vt:lpstr>
      <vt:lpstr>Problem it Solves</vt:lpstr>
      <vt:lpstr>Installation and Pre-Reqs</vt:lpstr>
      <vt:lpstr>String Interpolation</vt:lpstr>
      <vt:lpstr>Services</vt:lpstr>
      <vt:lpstr>Injecting Services</vt:lpstr>
      <vt:lpstr>Injecting Services</vt:lpstr>
      <vt:lpstr>Types of Directives</vt:lpstr>
      <vt:lpstr>Prototype</vt:lpstr>
      <vt:lpstr>Push Notifications</vt:lpstr>
      <vt:lpstr>Industry Analysis</vt:lpstr>
      <vt:lpstr>Industry Analysis</vt:lpstr>
      <vt:lpstr>Unique Selling Point</vt:lpstr>
      <vt:lpstr>Team Expertise</vt:lpstr>
      <vt:lpstr>Pricing Model</vt:lpstr>
      <vt:lpstr>Financial 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ReviseMate.ai</dc:title>
  <dc:creator>Text Editor</dc:creator>
  <cp:lastModifiedBy>MUHAMMAD HAMZA</cp:lastModifiedBy>
  <cp:revision>135</cp:revision>
  <dcterms:modified xsi:type="dcterms:W3CDTF">2024-08-08T03:52:27Z</dcterms:modified>
</cp:coreProperties>
</file>